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3" d="100"/>
          <a:sy n="63" d="100"/>
        </p:scale>
        <p:origin x="-2724" y="-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D40847-D254-45F2-BC4E-90768F0368E1}" type="datetimeFigureOut">
              <a:rPr lang="th-TH" smtClean="0"/>
              <a:t>01/09/64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203B4-916D-4097-A5B9-A113535B773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82756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D3C63-CBC9-402B-906B-3BF931889FE8}" type="datetimeFigureOut">
              <a:rPr lang="th-TH" smtClean="0"/>
              <a:pPr/>
              <a:t>01/09/64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D3650-D93A-49C5-8A8E-3E42BB380669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1201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6D3650-D93A-49C5-8A8E-3E42BB380669}" type="slidenum">
              <a:rPr lang="th-TH" smtClean="0"/>
              <a:pPr/>
              <a:t>1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1714500" y="4165600"/>
            <a:ext cx="4629150" cy="2525816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1714500" y="6671096"/>
            <a:ext cx="4629150" cy="18288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6716" y="1676588"/>
            <a:ext cx="3048000" cy="285750"/>
          </a:xfrm>
        </p:spPr>
        <p:txBody>
          <a:bodyPr/>
          <a:lstStyle/>
          <a:p>
            <a:fld id="{F3270CDB-F150-49B5-AB6D-9F590F9A7D5F}" type="datetimeFigureOut">
              <a:rPr lang="th-TH" smtClean="0"/>
              <a:pPr/>
              <a:t>01/09/64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152" y="5687573"/>
            <a:ext cx="4876800" cy="288036"/>
          </a:xfrm>
        </p:spPr>
        <p:txBody>
          <a:bodyPr/>
          <a:lstStyle/>
          <a:p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สี่เหลี่ยมผืนผ้า 13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สี่เหลี่ยมผืนผ้า 18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ตัวเชื่อมต่อตรง 17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ตัวเชื่อมต่อตรง 21"/>
          <p:cNvSpPr>
            <a:spLocks noChangeShapeType="1"/>
          </p:cNvSpPr>
          <p:nvPr/>
        </p:nvSpPr>
        <p:spPr bwMode="auto">
          <a:xfrm>
            <a:off x="6835392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สี่เหลี่ยมผืนผ้า 26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982224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วงรี 23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วงรี 25"/>
          <p:cNvSpPr/>
          <p:nvPr/>
        </p:nvSpPr>
        <p:spPr bwMode="auto">
          <a:xfrm>
            <a:off x="1248156" y="7717536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วงรี 24"/>
          <p:cNvSpPr/>
          <p:nvPr/>
        </p:nvSpPr>
        <p:spPr>
          <a:xfrm>
            <a:off x="1428750" y="5994400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 bwMode="auto">
          <a:xfrm>
            <a:off x="994158" y="6571603"/>
            <a:ext cx="457200" cy="690032"/>
          </a:xfrm>
        </p:spPr>
        <p:txBody>
          <a:bodyPr/>
          <a:lstStyle/>
          <a:p>
            <a:fld id="{121DCCF9-8420-4ED5-AA8E-622C94AAAA9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0CDB-F150-49B5-AB6D-9F590F9A7D5F}" type="datetimeFigureOut">
              <a:rPr lang="th-TH" smtClean="0"/>
              <a:pPr/>
              <a:t>01/09/64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CCF9-8420-4ED5-AA8E-622C94AAAA9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257300" cy="780203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0CDB-F150-49B5-AB6D-9F590F9A7D5F}" type="datetimeFigureOut">
              <a:rPr lang="th-TH" smtClean="0"/>
              <a:pPr/>
              <a:t>01/09/64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CCF9-8420-4ED5-AA8E-622C94AAAA9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5600700" cy="6498336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270CDB-F150-49B5-AB6D-9F590F9A7D5F}" type="datetimeFigureOut">
              <a:rPr lang="th-TH" smtClean="0"/>
              <a:pPr/>
              <a:t>01/09/64</a:t>
            </a:fld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1DCCF9-8420-4ED5-AA8E-622C94AAAA9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14500" y="3860800"/>
            <a:ext cx="4629150" cy="273812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714500" y="6680200"/>
            <a:ext cx="4629150" cy="18288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5692" y="1671701"/>
            <a:ext cx="3048000" cy="285750"/>
          </a:xfrm>
        </p:spPr>
        <p:txBody>
          <a:bodyPr/>
          <a:lstStyle/>
          <a:p>
            <a:fld id="{F3270CDB-F150-49B5-AB6D-9F590F9A7D5F}" type="datetimeFigureOut">
              <a:rPr lang="th-TH" smtClean="0"/>
              <a:pPr/>
              <a:t>01/09/64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292" y="5683758"/>
            <a:ext cx="4876800" cy="288036"/>
          </a:xfrm>
        </p:spPr>
        <p:txBody>
          <a:bodyPr/>
          <a:lstStyle/>
          <a:p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ตัวเชื่อมต่อตรง 13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ตัวเชื่อมต่อตรง 16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วงรี 18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วงรี 19"/>
          <p:cNvSpPr/>
          <p:nvPr/>
        </p:nvSpPr>
        <p:spPr bwMode="auto">
          <a:xfrm>
            <a:off x="993528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วงรี 21"/>
          <p:cNvSpPr/>
          <p:nvPr/>
        </p:nvSpPr>
        <p:spPr bwMode="auto">
          <a:xfrm>
            <a:off x="1248156" y="7721600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1409280" y="5973184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ตัวเชื่อมต่อตรง 25"/>
          <p:cNvSpPr>
            <a:spLocks noChangeShapeType="1"/>
          </p:cNvSpPr>
          <p:nvPr/>
        </p:nvSpPr>
        <p:spPr bwMode="auto">
          <a:xfrm>
            <a:off x="6823458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 bwMode="auto">
          <a:xfrm>
            <a:off x="1005462" y="6571603"/>
            <a:ext cx="457200" cy="690032"/>
          </a:xfrm>
        </p:spPr>
        <p:txBody>
          <a:bodyPr/>
          <a:lstStyle/>
          <a:p>
            <a:fld id="{121DCCF9-8420-4ED5-AA8E-622C94AAAA9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0CDB-F150-49B5-AB6D-9F590F9A7D5F}" type="datetimeFigureOut">
              <a:rPr lang="th-TH" smtClean="0"/>
              <a:pPr/>
              <a:t>01/09/64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CCF9-8420-4ED5-AA8E-622C94AAAA9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3202686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5657850" cy="1524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0CDB-F150-49B5-AB6D-9F590F9A7D5F}" type="datetimeFigureOut">
              <a:rPr lang="th-TH" smtClean="0"/>
              <a:pPr/>
              <a:t>01/09/64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CCF9-8420-4ED5-AA8E-622C94AAAA9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342900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3278981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2" name="ตัวยึดข้อความ 11"/>
          <p:cNvSpPr>
            <a:spLocks noGrp="1"/>
          </p:cNvSpPr>
          <p:nvPr>
            <p:ph type="body" sz="quarter" idx="1"/>
          </p:nvPr>
        </p:nvSpPr>
        <p:spPr>
          <a:xfrm>
            <a:off x="34290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ยึดข้อความ 13"/>
          <p:cNvSpPr>
            <a:spLocks noGrp="1"/>
          </p:cNvSpPr>
          <p:nvPr>
            <p:ph type="body" sz="quarter" idx="3"/>
          </p:nvPr>
        </p:nvSpPr>
        <p:spPr>
          <a:xfrm>
            <a:off x="325755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6" name="ตัวยึดวันที่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270CDB-F150-49B5-AB6D-9F590F9A7D5F}" type="datetimeFigureOut">
              <a:rPr lang="th-TH" smtClean="0"/>
              <a:pPr/>
              <a:t>01/09/64</a:t>
            </a:fld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1DCCF9-8420-4ED5-AA8E-622C94AAAA9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0CDB-F150-49B5-AB6D-9F590F9A7D5F}" type="datetimeFigureOut">
              <a:rPr lang="th-TH" smtClean="0"/>
              <a:pPr/>
              <a:t>01/09/64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CCF9-8420-4ED5-AA8E-622C94AAAA9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688658" y="4400550"/>
            <a:ext cx="8412480" cy="3429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5109210" y="365760"/>
            <a:ext cx="1145286" cy="664464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วงรี 13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ตัวยึดเนื้อหา 17"/>
          <p:cNvSpPr>
            <a:spLocks noGrp="1"/>
          </p:cNvSpPr>
          <p:nvPr>
            <p:ph sz="quarter" idx="1"/>
          </p:nvPr>
        </p:nvSpPr>
        <p:spPr>
          <a:xfrm>
            <a:off x="228600" y="365760"/>
            <a:ext cx="4229100" cy="8436864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1" name="ตัวยึดวันที่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270CDB-F150-49B5-AB6D-9F590F9A7D5F}" type="datetimeFigureOut">
              <a:rPr lang="th-TH" smtClean="0"/>
              <a:pPr/>
              <a:t>01/09/64</a:t>
            </a:fld>
            <a:endParaRPr lang="th-TH"/>
          </a:p>
        </p:txBody>
      </p:sp>
      <p:sp>
        <p:nvSpPr>
          <p:cNvPr id="22" name="ตัวยึดหมายเลขภาพนิ่ง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1DCCF9-8420-4ED5-AA8E-622C94AAAA9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3" name="ตัวยึดท้ายกระดา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วงรี 12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672370" y="4400550"/>
            <a:ext cx="8412480" cy="3429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0" y="0"/>
            <a:ext cx="4629150" cy="9144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5074349" y="353060"/>
            <a:ext cx="1143000" cy="6608064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ตัวเชื่อมต่อตรง 18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ตัวยึดวันที่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270CDB-F150-49B5-AB6D-9F590F9A7D5F}" type="datetimeFigureOut">
              <a:rPr lang="th-TH" smtClean="0"/>
              <a:pPr/>
              <a:t>01/09/64</a:t>
            </a:fld>
            <a:endParaRPr lang="th-TH"/>
          </a:p>
        </p:txBody>
      </p:sp>
      <p:sp>
        <p:nvSpPr>
          <p:cNvPr id="18" name="ตัวยึดหมายเลขภาพนิ่ง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1DCCF9-8420-4ED5-AA8E-622C94AAAA9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1" name="ตัวยึดท้ายกระดา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600700" cy="64983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 rot="5400000">
            <a:off x="5105400" y="1554482"/>
            <a:ext cx="2682240" cy="288036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3270CDB-F150-49B5-AB6D-9F590F9A7D5F}" type="datetimeFigureOut">
              <a:rPr lang="th-TH" smtClean="0"/>
              <a:pPr/>
              <a:t>01/09/64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 rot="5400000">
            <a:off x="4309190" y="5089667"/>
            <a:ext cx="4267200" cy="27432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7150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วงรี 11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6096762" y="7645400"/>
            <a:ext cx="457200" cy="694944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21DCCF9-8420-4ED5-AA8E-622C94AAAA9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 rot="21296651">
            <a:off x="385441" y="77617"/>
            <a:ext cx="1845902" cy="191163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9" name="TextBox 8"/>
          <p:cNvSpPr txBox="1"/>
          <p:nvPr/>
        </p:nvSpPr>
        <p:spPr>
          <a:xfrm>
            <a:off x="4343400" y="304800"/>
            <a:ext cx="228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dirty="0" smtClean="0">
                <a:latin typeface="TH SarabunPSK" pitchFamily="34" charset="-34"/>
                <a:cs typeface="TH SarabunPSK" pitchFamily="34" charset="-34"/>
              </a:rPr>
              <a:t>ฉบับที่ 2/2564 ประจำเดือน กันยายน 2564</a:t>
            </a:r>
          </a:p>
          <a:p>
            <a:endParaRPr lang="th-TH" dirty="0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2667000" y="457200"/>
            <a:ext cx="2057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000" dirty="0" smtClean="0"/>
              <a:t>จดหมายข่าว</a:t>
            </a:r>
            <a:endParaRPr lang="th-TH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0" y="1066800"/>
            <a:ext cx="274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dirty="0" smtClean="0">
                <a:latin typeface="TH SarabunPSK" pitchFamily="34" charset="-34"/>
                <a:cs typeface="TH SarabunPSK" pitchFamily="34" charset="-34"/>
              </a:rPr>
              <a:t>      งานผลประโยชน์และทะเบียนทรัพย์สิน  กองคลัง  </a:t>
            </a:r>
          </a:p>
          <a:p>
            <a:r>
              <a:rPr lang="th-TH" sz="1400" dirty="0" smtClean="0">
                <a:latin typeface="TH SarabunPSK" pitchFamily="34" charset="-34"/>
                <a:cs typeface="TH SarabunPSK" pitchFamily="34" charset="-34"/>
              </a:rPr>
              <a:t>      เทศบาลตำบลป่าโมก อำเภอ ป่าโมก     </a:t>
            </a:r>
          </a:p>
          <a:p>
            <a:r>
              <a:rPr lang="th-TH" sz="1400" dirty="0" smtClean="0">
                <a:latin typeface="TH SarabunPSK" pitchFamily="34" charset="-34"/>
                <a:cs typeface="TH SarabunPSK" pitchFamily="34" charset="-34"/>
              </a:rPr>
              <a:t>      จังหวัด อ่างทอง 14130  โทร. 0 – 3566 - 2088 </a:t>
            </a:r>
          </a:p>
          <a:p>
            <a:r>
              <a:rPr lang="th-TH" sz="1400" dirty="0" smtClean="0">
                <a:latin typeface="TH SarabunPSK" pitchFamily="34" charset="-34"/>
                <a:cs typeface="TH SarabunPSK" pitchFamily="34" charset="-34"/>
              </a:rPr>
              <a:t>      </a:t>
            </a:r>
            <a:endParaRPr lang="th-TH" sz="1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1981200"/>
            <a:ext cx="472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 smtClean="0">
                <a:solidFill>
                  <a:schemeClr val="accent3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ประชาสัมพันธ์</a:t>
            </a:r>
          </a:p>
          <a:p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ประกาศแจ้งผู้ที่ค้างชำระภาษีที่ดินและสิ่งปลูกสร้าง</a:t>
            </a:r>
          </a:p>
          <a:p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ชำระภาษีเลยเดือนสิงหาคม 2564</a:t>
            </a:r>
          </a:p>
          <a:p>
            <a:endParaRPr lang="th-TH" sz="18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95400" y="3200400"/>
            <a:ext cx="5105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#</a:t>
            </a:r>
            <a:r>
              <a:rPr lang="th-TH" dirty="0" smtClean="0"/>
              <a:t>ก่อนได้รับหนังสือแจ้งเตือน</a:t>
            </a:r>
          </a:p>
          <a:p>
            <a:r>
              <a:rPr lang="th-TH" dirty="0" smtClean="0"/>
              <a:t>เบี้ยปรับ 10</a:t>
            </a:r>
            <a:r>
              <a:rPr lang="en-US" dirty="0" smtClean="0"/>
              <a:t> </a:t>
            </a:r>
            <a:r>
              <a:rPr lang="en-US" dirty="0" smtClean="0">
                <a:latin typeface="Angsana New"/>
                <a:cs typeface="Angsana New"/>
              </a:rPr>
              <a:t>%</a:t>
            </a:r>
            <a:r>
              <a:rPr lang="th-TH" dirty="0" smtClean="0"/>
              <a:t>, เงินเพิ่ม 1</a:t>
            </a:r>
            <a:r>
              <a:rPr lang="en-US" dirty="0" smtClean="0">
                <a:latin typeface="Angsana New"/>
                <a:cs typeface="Angsana New"/>
              </a:rPr>
              <a:t> % </a:t>
            </a:r>
            <a:r>
              <a:rPr lang="th-TH" dirty="0" smtClean="0"/>
              <a:t>ต่อเดือน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#</a:t>
            </a:r>
            <a:r>
              <a:rPr lang="th-TH" dirty="0" smtClean="0"/>
              <a:t>หลังได้รับหนังสือแจ้งเตือนและชำระภายในกำหนด</a:t>
            </a:r>
          </a:p>
          <a:p>
            <a:r>
              <a:rPr lang="th-TH" dirty="0" smtClean="0"/>
              <a:t>เบี้ยปรับ 20</a:t>
            </a:r>
            <a:r>
              <a:rPr lang="en-US" dirty="0" smtClean="0">
                <a:latin typeface="Angsana New"/>
                <a:cs typeface="Angsana New"/>
              </a:rPr>
              <a:t> %</a:t>
            </a:r>
            <a:r>
              <a:rPr lang="th-TH" dirty="0" smtClean="0"/>
              <a:t>, เงินเพิ่ม 1</a:t>
            </a:r>
            <a:r>
              <a:rPr lang="en-US" dirty="0" smtClean="0">
                <a:latin typeface="Angsana New"/>
                <a:cs typeface="Angsana New"/>
              </a:rPr>
              <a:t> %</a:t>
            </a:r>
            <a:r>
              <a:rPr lang="en-US" dirty="0" smtClean="0"/>
              <a:t> </a:t>
            </a:r>
            <a:r>
              <a:rPr lang="th-TH" dirty="0" smtClean="0"/>
              <a:t>ต่อเดือน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#</a:t>
            </a:r>
            <a:r>
              <a:rPr lang="th-TH" dirty="0" smtClean="0"/>
              <a:t>สิ้นสุดกำหนด</a:t>
            </a:r>
          </a:p>
          <a:p>
            <a:r>
              <a:rPr lang="th-TH" dirty="0" smtClean="0"/>
              <a:t>เบี้ยปรับ 40</a:t>
            </a:r>
            <a:r>
              <a:rPr lang="en-US" dirty="0" smtClean="0">
                <a:latin typeface="Angsana New"/>
                <a:cs typeface="Angsana New"/>
              </a:rPr>
              <a:t> %</a:t>
            </a:r>
            <a:r>
              <a:rPr lang="th-TH" dirty="0" smtClean="0"/>
              <a:t>, เงินเพิ่ม 1</a:t>
            </a:r>
            <a:r>
              <a:rPr lang="en-US" dirty="0" smtClean="0">
                <a:latin typeface="Angsana New"/>
                <a:cs typeface="Angsana New"/>
              </a:rPr>
              <a:t> % </a:t>
            </a:r>
            <a:r>
              <a:rPr lang="th-TH" dirty="0" smtClean="0"/>
              <a:t>ต่อเดือน</a:t>
            </a:r>
            <a:endParaRPr lang="th-TH" dirty="0"/>
          </a:p>
        </p:txBody>
      </p:sp>
      <p:sp>
        <p:nvSpPr>
          <p:cNvPr id="13" name="TextBox 12"/>
          <p:cNvSpPr txBox="1"/>
          <p:nvPr/>
        </p:nvSpPr>
        <p:spPr>
          <a:xfrm>
            <a:off x="1371600" y="6096000"/>
            <a:ext cx="4724400" cy="181588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#</a:t>
            </a:r>
            <a:r>
              <a:rPr lang="th-TH" dirty="0" smtClean="0"/>
              <a:t>หากเลยกำหนดตามหนังสือแจ้งเตือน</a:t>
            </a:r>
          </a:p>
          <a:p>
            <a:r>
              <a:rPr lang="th-TH" dirty="0" smtClean="0"/>
              <a:t>ส่งรายชื่อผู้ค้างชำระให้กับสำนักงานที่ดินจะถูกระงับการเปลี่ยนแปลงกรรมสิทธิ์ในที่ดิน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เฉลียง">
  <a:themeElements>
    <a:clrScheme name="เฉลียง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เฉลียง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เฉลียง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110</TotalTime>
  <Words>131</Words>
  <Application>Microsoft Office PowerPoint</Application>
  <PresentationFormat>นำเสนอทางหน้าจอ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เฉลียง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memory</dc:creator>
  <cp:lastModifiedBy>User</cp:lastModifiedBy>
  <cp:revision>12</cp:revision>
  <dcterms:created xsi:type="dcterms:W3CDTF">2021-08-18T09:48:13Z</dcterms:created>
  <dcterms:modified xsi:type="dcterms:W3CDTF">2021-09-01T09:29:29Z</dcterms:modified>
</cp:coreProperties>
</file>